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6858000" cy="9144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72">
          <p15:clr>
            <a:srgbClr val="A4A3A4"/>
          </p15:clr>
        </p15:guide>
        <p15:guide id="2" orient="horz" pos="249">
          <p15:clr>
            <a:srgbClr val="A4A3A4"/>
          </p15:clr>
        </p15:guide>
        <p15:guide id="3" orient="horz" pos="5012">
          <p15:clr>
            <a:srgbClr val="A4A3A4"/>
          </p15:clr>
        </p15:guide>
        <p15:guide id="4" pos="119">
          <p15:clr>
            <a:srgbClr val="A4A3A4"/>
          </p15:clr>
        </p15:guide>
        <p15:guide id="5" pos="4110">
          <p15:clr>
            <a:srgbClr val="A4A3A4"/>
          </p15:clr>
        </p15:guide>
        <p15:guide id="6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la Heranová - Ipsos" initials="NH-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009999"/>
    <a:srgbClr val="003399"/>
    <a:srgbClr val="008080"/>
    <a:srgbClr val="B00000"/>
    <a:srgbClr val="A1C46B"/>
    <a:srgbClr val="FFFFFF"/>
    <a:srgbClr val="008BCA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32"/>
    <p:restoredTop sz="96058" autoAdjust="0"/>
  </p:normalViewPr>
  <p:slideViewPr>
    <p:cSldViewPr showGuides="1">
      <p:cViewPr>
        <p:scale>
          <a:sx n="90" d="100"/>
          <a:sy n="90" d="100"/>
        </p:scale>
        <p:origin x="-1374" y="690"/>
      </p:cViewPr>
      <p:guideLst>
        <p:guide orient="horz" pos="2472"/>
        <p:guide orient="horz" pos="249"/>
        <p:guide orient="horz" pos="5012"/>
        <p:guide pos="164"/>
        <p:guide pos="411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F669D-54A0-4E13-BA20-1FC235361DF4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CCEEF-9E48-43EF-AD1D-FA2143885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9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04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81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628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52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2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7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12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5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9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05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26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7624A-6E63-4AB2-B571-913DD5B28328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11.12.2015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FCD10-E91B-43C9-9DF4-F4483FA0138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60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image" Target="../media/image1.wmf"/><Relationship Id="rId5" Type="http://schemas.openxmlformats.org/officeDocument/2006/relationships/image" Target="../media/image4.jpeg"/><Relationship Id="rId10" Type="http://schemas.openxmlformats.org/officeDocument/2006/relationships/package" Target="../embeddings/Microsoft_Excel_Worksheet1.xlsx"/><Relationship Id="rId4" Type="http://schemas.openxmlformats.org/officeDocument/2006/relationships/image" Target="../media/image3.png"/><Relationship Id="rId9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040" y="221694"/>
            <a:ext cx="1294211" cy="43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 descr="Pantone ipso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8303" y="179512"/>
            <a:ext cx="573257" cy="52548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8641" y="755576"/>
            <a:ext cx="6335984" cy="92333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400" b="1" dirty="0" smtClean="0">
                <a:solidFill>
                  <a:srgbClr val="404040"/>
                </a:solidFill>
              </a:rPr>
              <a:t>Shopper</a:t>
            </a:r>
            <a:r>
              <a:rPr lang="cs-CZ" sz="3400" b="1" dirty="0" smtClean="0">
                <a:solidFill>
                  <a:srgbClr val="404040"/>
                </a:solidFill>
              </a:rPr>
              <a:t> </a:t>
            </a:r>
            <a:r>
              <a:rPr lang="en-US" sz="3400" b="1" dirty="0" smtClean="0">
                <a:solidFill>
                  <a:srgbClr val="404040"/>
                </a:solidFill>
              </a:rPr>
              <a:t>Engagement</a:t>
            </a:r>
            <a:r>
              <a:rPr lang="cs-CZ" sz="3400" b="1" dirty="0" smtClean="0">
                <a:solidFill>
                  <a:srgbClr val="404040"/>
                </a:solidFill>
              </a:rPr>
              <a:t> </a:t>
            </a:r>
            <a:r>
              <a:rPr lang="en-US" sz="3400" b="1" dirty="0" smtClean="0">
                <a:solidFill>
                  <a:srgbClr val="404040"/>
                </a:solidFill>
              </a:rPr>
              <a:t>Study</a:t>
            </a:r>
            <a:endParaRPr lang="en-US" sz="3400" b="1" dirty="0">
              <a:solidFill>
                <a:srgbClr val="404040"/>
              </a:solidFill>
            </a:endParaRPr>
          </a:p>
          <a:p>
            <a:r>
              <a:rPr lang="en-US" sz="2000" b="1" dirty="0">
                <a:solidFill>
                  <a:srgbClr val="404040"/>
                </a:solidFill>
              </a:rPr>
              <a:t>Czech Republic 2015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6752" y="207136"/>
            <a:ext cx="1288328" cy="470239"/>
          </a:xfrm>
          <a:prstGeom prst="rect">
            <a:avLst/>
          </a:prstGeom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84984" y="235035"/>
            <a:ext cx="442222" cy="4316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8920" y="223257"/>
            <a:ext cx="423642" cy="434506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188640" y="1827698"/>
            <a:ext cx="6335711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B00000"/>
                </a:solidFill>
                <a:effectLst/>
                <a:uLnTx/>
                <a:uFillTx/>
              </a:rPr>
              <a:t>PROJ</a:t>
            </a: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B00000"/>
                </a:solidFill>
                <a:effectLst/>
                <a:uLnTx/>
                <a:uFillTx/>
              </a:rPr>
              <a:t>E</a:t>
            </a:r>
            <a:r>
              <a:rPr kumimoji="0" lang="cs-CZ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B00000"/>
                </a:solidFill>
                <a:effectLst/>
                <a:uLnTx/>
                <a:uFillTx/>
              </a:rPr>
              <a:t>CT</a:t>
            </a:r>
            <a:r>
              <a:rPr kumimoji="0" lang="cs-CZ" sz="1100" b="1" i="0" u="none" strike="noStrike" kern="0" cap="none" spc="0" normalizeH="0" noProof="0" dirty="0" smtClean="0">
                <a:ln>
                  <a:noFill/>
                </a:ln>
                <a:solidFill>
                  <a:srgbClr val="B00000"/>
                </a:solidFill>
                <a:effectLst/>
                <a:uLnTx/>
                <a:uFillTx/>
              </a:rPr>
              <a:t> BACKGROUND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B00000"/>
                </a:solidFill>
                <a:effectLst/>
                <a:uLnTx/>
                <a:uFillTx/>
              </a:rPr>
              <a:t> &amp; METHODOLOGY</a:t>
            </a:r>
            <a:endParaRPr kumimoji="0" lang="cs-CZ" sz="1100" b="1" i="0" u="none" strike="noStrike" kern="0" cap="none" spc="0" normalizeH="0" baseline="0" noProof="0" dirty="0" smtClean="0">
              <a:ln>
                <a:noFill/>
              </a:ln>
              <a:solidFill>
                <a:srgbClr val="B00000"/>
              </a:solidFill>
              <a:effectLst/>
              <a:uLnTx/>
              <a:uFillTx/>
            </a:endParaRPr>
          </a:p>
          <a:p>
            <a:pPr algn="just"/>
            <a:r>
              <a:rPr kumimoji="0" lang="en-GB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  <a:t>Since 1965, POPAI - The Global  Association for Marketing at Retail </a:t>
            </a:r>
            <a:r>
              <a:rPr kumimoji="0" lang="en-GB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  <a:t>has researched shopper trend and the influence of in-store media.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rPr>
              <a:t>This project is supposed to educate marketing and retail professionals about the reality and changes in shopper behavior. </a:t>
            </a:r>
          </a:p>
          <a:p>
            <a:pPr algn="just"/>
            <a:endParaRPr lang="en-US" sz="1000" kern="0" dirty="0">
              <a:solidFill>
                <a:srgbClr val="404040"/>
              </a:solidFill>
            </a:endParaRPr>
          </a:p>
          <a:p>
            <a:pPr algn="just"/>
            <a:r>
              <a:rPr lang="en-GB" sz="1000" kern="0" dirty="0" smtClean="0">
                <a:solidFill>
                  <a:srgbClr val="404040"/>
                </a:solidFill>
              </a:rPr>
              <a:t>Using the similar research design as US POPAI</a:t>
            </a:r>
            <a:r>
              <a:rPr lang="en-US" sz="1000" kern="0" dirty="0" smtClean="0">
                <a:solidFill>
                  <a:srgbClr val="404040"/>
                </a:solidFill>
              </a:rPr>
              <a:t>, the </a:t>
            </a:r>
            <a:r>
              <a:rPr lang="en-US" sz="1000" kern="0" dirty="0">
                <a:solidFill>
                  <a:srgbClr val="404040"/>
                </a:solidFill>
              </a:rPr>
              <a:t>Shopper Engagement Study CZ 2015 </a:t>
            </a:r>
            <a:r>
              <a:rPr lang="en-GB" sz="1000" dirty="0" smtClean="0">
                <a:solidFill>
                  <a:srgbClr val="404040"/>
                </a:solidFill>
              </a:rPr>
              <a:t>researched </a:t>
            </a:r>
            <a:r>
              <a:rPr lang="en-GB" sz="1000" b="1" dirty="0">
                <a:solidFill>
                  <a:srgbClr val="404040"/>
                </a:solidFill>
              </a:rPr>
              <a:t>total sample of 3200 </a:t>
            </a:r>
            <a:r>
              <a:rPr lang="en-GB" sz="1000" b="1" dirty="0" smtClean="0">
                <a:solidFill>
                  <a:srgbClr val="404040"/>
                </a:solidFill>
              </a:rPr>
              <a:t>shoppers </a:t>
            </a:r>
            <a:r>
              <a:rPr lang="en-GB" sz="1000" dirty="0" smtClean="0">
                <a:solidFill>
                  <a:srgbClr val="404040"/>
                </a:solidFill>
              </a:rPr>
              <a:t>across </a:t>
            </a:r>
            <a:r>
              <a:rPr lang="en-GB" sz="1000" dirty="0">
                <a:solidFill>
                  <a:srgbClr val="404040"/>
                </a:solidFill>
              </a:rPr>
              <a:t>the whole Czech republic and took place in </a:t>
            </a:r>
            <a:r>
              <a:rPr lang="en-GB" sz="1000" dirty="0" smtClean="0">
                <a:solidFill>
                  <a:srgbClr val="404040"/>
                </a:solidFill>
              </a:rPr>
              <a:t>twelve </a:t>
            </a:r>
            <a:r>
              <a:rPr lang="en-US" sz="1000" b="1" dirty="0">
                <a:solidFill>
                  <a:srgbClr val="404040"/>
                </a:solidFill>
              </a:rPr>
              <a:t>Supermarket and </a:t>
            </a:r>
            <a:r>
              <a:rPr lang="en-US" sz="1000" b="1" dirty="0" smtClean="0">
                <a:solidFill>
                  <a:srgbClr val="404040"/>
                </a:solidFill>
              </a:rPr>
              <a:t>Hypermarket</a:t>
            </a:r>
            <a:r>
              <a:rPr lang="en-GB" sz="1000" b="1" dirty="0" smtClean="0">
                <a:solidFill>
                  <a:srgbClr val="404040"/>
                </a:solidFill>
              </a:rPr>
              <a:t> </a:t>
            </a:r>
            <a:r>
              <a:rPr lang="en-GB" sz="1000" dirty="0">
                <a:solidFill>
                  <a:srgbClr val="404040"/>
                </a:solidFill>
              </a:rPr>
              <a:t>stores of </a:t>
            </a:r>
            <a:r>
              <a:rPr lang="en-GB" sz="1000" dirty="0" smtClean="0">
                <a:solidFill>
                  <a:srgbClr val="404040"/>
                </a:solidFill>
              </a:rPr>
              <a:t>all  </a:t>
            </a:r>
            <a:r>
              <a:rPr lang="en-GB" sz="1000" dirty="0">
                <a:solidFill>
                  <a:srgbClr val="404040"/>
                </a:solidFill>
              </a:rPr>
              <a:t>major retail </a:t>
            </a:r>
            <a:r>
              <a:rPr lang="en-GB" sz="1000" dirty="0" smtClean="0">
                <a:solidFill>
                  <a:srgbClr val="404040"/>
                </a:solidFill>
              </a:rPr>
              <a:t>brands.</a:t>
            </a:r>
            <a:endParaRPr lang="en-US" sz="1000" kern="0" dirty="0">
              <a:solidFill>
                <a:srgbClr val="40404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0" y="3296468"/>
            <a:ext cx="6858000" cy="576000"/>
          </a:xfrm>
          <a:prstGeom prst="rect">
            <a:avLst/>
          </a:prstGeom>
          <a:solidFill>
            <a:srgbClr val="B00000"/>
          </a:solidFill>
          <a:ln w="25400" cap="flat" cmpd="sng" algn="ctr">
            <a:noFill/>
            <a:prstDash val="solid"/>
          </a:ln>
          <a:effectLst/>
        </p:spPr>
        <p:txBody>
          <a:bodyPr lIns="180000" rtlCol="0" anchor="t"/>
          <a:lstStyle/>
          <a:p>
            <a:pPr marL="252000" marR="0" lvl="0" indent="-171450" defTabSz="91440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sng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Shopper in-person interviews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conducted to analyze the shopping behaviors, habits and trends before and </a:t>
            </a:r>
            <a:r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after shopping</a:t>
            </a:r>
            <a:r>
              <a:rPr kumimoji="0" lang="en-US" sz="1000" b="0" i="0" u="none" strike="noStrike" kern="0" cap="none" spc="0" normalizeH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52000" marR="0" lvl="0" indent="-171450" defTabSz="91440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sng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Register receipts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collected to measure the in-store decision rate (plan vs. real purchase) and cross-sell opportunities</a:t>
            </a:r>
          </a:p>
          <a:p>
            <a:pPr marL="252000" marR="0" lvl="0" indent="-171450" defTabSz="91440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1" i="0" u="sng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 Audit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the POP </a:t>
            </a:r>
            <a:r>
              <a:rPr kumimoji="0" lang="cs-CZ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media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executed to analyze their role and efficacy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70"/>
          <a:stretch/>
        </p:blipFill>
        <p:spPr bwMode="auto">
          <a:xfrm>
            <a:off x="5373217" y="110140"/>
            <a:ext cx="1484784" cy="170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Obdélník 31"/>
          <p:cNvSpPr/>
          <p:nvPr/>
        </p:nvSpPr>
        <p:spPr>
          <a:xfrm>
            <a:off x="188640" y="4013823"/>
            <a:ext cx="6335711" cy="288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en-US" sz="1100" b="1" kern="0" dirty="0" smtClean="0">
                <a:solidFill>
                  <a:srgbClr val="404040"/>
                </a:solidFill>
              </a:rPr>
              <a:t>WHAT DO WE OFFER? TAILORED CATEGORY </a:t>
            </a:r>
            <a:r>
              <a:rPr lang="en-US" sz="1100" b="1" kern="0" noProof="0" dirty="0" smtClean="0">
                <a:solidFill>
                  <a:srgbClr val="404040"/>
                </a:solidFill>
              </a:rPr>
              <a:t>REPORTS!</a:t>
            </a: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</a:endParaRPr>
          </a:p>
          <a:p>
            <a:pPr lvl="0" algn="just">
              <a:spcBef>
                <a:spcPct val="20000"/>
              </a:spcBef>
            </a:pPr>
            <a:r>
              <a:rPr lang="en-US" sz="1000" b="1" kern="0" dirty="0" smtClean="0">
                <a:solidFill>
                  <a:srgbClr val="404040"/>
                </a:solidFill>
              </a:rPr>
              <a:t>The category report takes a deep dive into one of the categories</a:t>
            </a:r>
            <a:r>
              <a:rPr lang="en-US" sz="1000" kern="0" dirty="0" smtClean="0">
                <a:solidFill>
                  <a:srgbClr val="404040"/>
                </a:solidFill>
              </a:rPr>
              <a:t> to see how the category shoppers shop the stores. It serves as perfect guide to gaining insights in how category shoppers are behaving during their shopping trips.</a:t>
            </a:r>
          </a:p>
          <a:p>
            <a:pPr lvl="0" algn="just">
              <a:spcBef>
                <a:spcPct val="20000"/>
              </a:spcBef>
            </a:pPr>
            <a:endParaRPr lang="en-US" sz="300" kern="0" dirty="0" smtClean="0">
              <a:solidFill>
                <a:srgbClr val="404040"/>
              </a:solidFill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en-US" sz="1000" b="1" u="sng" kern="0" dirty="0" smtClean="0">
                <a:solidFill>
                  <a:srgbClr val="404040"/>
                </a:solidFill>
              </a:rPr>
              <a:t>Shoppers &amp; habits</a:t>
            </a:r>
            <a:r>
              <a:rPr lang="en-US" sz="1000" kern="0" dirty="0" smtClean="0">
                <a:solidFill>
                  <a:srgbClr val="404040"/>
                </a:solidFill>
              </a:rPr>
              <a:t> - detailed description of the shoppers’ characteristics and shopping habits</a:t>
            </a:r>
            <a:r>
              <a:rPr lang="en-US" sz="1000" i="1" kern="0" dirty="0" smtClean="0">
                <a:solidFill>
                  <a:srgbClr val="404040"/>
                </a:solidFill>
              </a:rPr>
              <a:t> (leaflets use and impact, pre-store planning, shopping lists, socio-demographics, shopping mission &amp; shoppers segmentation, shopping party size, length of shopping trip)</a:t>
            </a:r>
            <a:endParaRPr lang="en-US" sz="1000" b="1" i="1" u="sng" kern="0" dirty="0" smtClean="0">
              <a:solidFill>
                <a:srgbClr val="404040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000" b="1" u="sng" kern="0" dirty="0" smtClean="0">
                <a:solidFill>
                  <a:srgbClr val="404040"/>
                </a:solidFill>
              </a:rPr>
              <a:t>Basket &amp; POP media analysis</a:t>
            </a:r>
            <a:r>
              <a:rPr lang="en-US" sz="1000" kern="0" dirty="0" smtClean="0">
                <a:solidFill>
                  <a:srgbClr val="404040"/>
                </a:solidFill>
              </a:rPr>
              <a:t> - deliverables based on register receipts and Store Audit of POP media </a:t>
            </a:r>
            <a:r>
              <a:rPr lang="en-US" sz="1000" i="1" kern="0" dirty="0" smtClean="0">
                <a:solidFill>
                  <a:srgbClr val="404040"/>
                </a:solidFill>
              </a:rPr>
              <a:t>(In-store decision rate = measurement of the store impact on purchase decision making, total and (sub)category spending, number of purchased products, cross-sell opportunities, POP media statistics, Display Lift Index = measurement of the POP media</a:t>
            </a:r>
            <a:r>
              <a:rPr lang="en-US" sz="1000" b="1" i="1" u="sng" kern="0" dirty="0" smtClean="0">
                <a:solidFill>
                  <a:srgbClr val="404040"/>
                </a:solidFill>
              </a:rPr>
              <a:t> </a:t>
            </a:r>
            <a:r>
              <a:rPr lang="en-US" sz="1000" i="1" kern="0" dirty="0" smtClean="0">
                <a:solidFill>
                  <a:srgbClr val="404040"/>
                </a:solidFill>
              </a:rPr>
              <a:t>effectiveness)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000" b="1" u="sng" kern="0" dirty="0" smtClean="0">
                <a:solidFill>
                  <a:srgbClr val="404040"/>
                </a:solidFill>
              </a:rPr>
              <a:t>Evaluation of purchased products &amp; category section</a:t>
            </a:r>
            <a:r>
              <a:rPr lang="en-US" sz="1000" kern="0" dirty="0" smtClean="0">
                <a:solidFill>
                  <a:srgbClr val="404040"/>
                </a:solidFill>
              </a:rPr>
              <a:t>* - outputs based on direct evaluation of purchased  products and home section of the category by shoppers </a:t>
            </a:r>
            <a:r>
              <a:rPr lang="en-US" sz="1000" i="1" kern="0" dirty="0" smtClean="0">
                <a:solidFill>
                  <a:srgbClr val="404040"/>
                </a:solidFill>
              </a:rPr>
              <a:t>(triggers of unplanned purchase &amp; switch reasons, factors of product selection, final consumer identification, secondary display use, ease of shopping &amp; inspiring exploration scores)</a:t>
            </a:r>
            <a:endParaRPr lang="en-US" sz="1000" kern="0" dirty="0" smtClean="0">
              <a:solidFill>
                <a:srgbClr val="404040"/>
              </a:solidFill>
            </a:endParaRPr>
          </a:p>
          <a:p>
            <a:pPr algn="just"/>
            <a:endParaRPr lang="en-US" sz="300" kern="0" dirty="0" smtClean="0">
              <a:solidFill>
                <a:srgbClr val="404040"/>
              </a:solidFill>
            </a:endParaRPr>
          </a:p>
          <a:p>
            <a:pPr algn="just"/>
            <a:r>
              <a:rPr lang="en-US" sz="1000" kern="0" dirty="0" smtClean="0">
                <a:solidFill>
                  <a:srgbClr val="404040"/>
                </a:solidFill>
              </a:rPr>
              <a:t>It is also possible to purchase </a:t>
            </a:r>
            <a:r>
              <a:rPr lang="en-US" sz="1000" b="1" kern="0" dirty="0" smtClean="0">
                <a:solidFill>
                  <a:srgbClr val="404040"/>
                </a:solidFill>
              </a:rPr>
              <a:t>the aggregated report </a:t>
            </a:r>
            <a:r>
              <a:rPr lang="en-US" sz="1000" kern="0" dirty="0" smtClean="0">
                <a:solidFill>
                  <a:srgbClr val="404040"/>
                </a:solidFill>
              </a:rPr>
              <a:t>which provides findings across the entire sample and retailers.</a:t>
            </a:r>
          </a:p>
          <a:p>
            <a:pPr algn="just"/>
            <a:endParaRPr lang="en-US" sz="1000" b="1" i="1" kern="0" dirty="0" smtClean="0">
              <a:solidFill>
                <a:srgbClr val="404040"/>
              </a:solidFill>
            </a:endParaRPr>
          </a:p>
          <a:p>
            <a:pPr algn="r"/>
            <a:r>
              <a:rPr lang="en-US" sz="1000" b="1" i="1" kern="0" dirty="0" smtClean="0">
                <a:solidFill>
                  <a:srgbClr val="C00000"/>
                </a:solidFill>
              </a:rPr>
              <a:t>* These outputs are available only for selected target product categories (their list here </a:t>
            </a:r>
            <a:r>
              <a:rPr lang="en-US" sz="1000" b="1" i="1" kern="0" dirty="0" smtClean="0">
                <a:solidFill>
                  <a:schemeClr val="bg1"/>
                </a:solidFill>
              </a:rPr>
              <a:t>……….</a:t>
            </a:r>
            <a:r>
              <a:rPr lang="en-US" sz="1000" b="1" i="1" kern="0" dirty="0" smtClean="0">
                <a:solidFill>
                  <a:srgbClr val="C00000"/>
                </a:solidFill>
              </a:rPr>
              <a:t>)</a:t>
            </a:r>
          </a:p>
          <a:p>
            <a:pPr lvl="0" algn="just">
              <a:spcBef>
                <a:spcPct val="20000"/>
              </a:spcBef>
            </a:pPr>
            <a:endParaRPr lang="en-US" sz="1000" kern="0" dirty="0">
              <a:solidFill>
                <a:srgbClr val="404040"/>
              </a:solidFill>
            </a:endParaRPr>
          </a:p>
        </p:txBody>
      </p:sp>
      <p:graphicFrame>
        <p:nvGraphicFramePr>
          <p:cNvPr id="34" name="Objek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915132"/>
              </p:ext>
            </p:extLst>
          </p:nvPr>
        </p:nvGraphicFramePr>
        <p:xfrm>
          <a:off x="6101288" y="6390776"/>
          <a:ext cx="310862" cy="629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List" showAsIcon="1" r:id="rId10" imgW="380880" imgH="771480" progId="Excel.Sheet.12">
                  <p:embed/>
                </p:oleObj>
              </mc:Choice>
              <mc:Fallback>
                <p:oleObj name="List" showAsIcon="1" r:id="rId10" imgW="38088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101288" y="6390776"/>
                        <a:ext cx="310862" cy="629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Obdélník 35"/>
          <p:cNvSpPr/>
          <p:nvPr/>
        </p:nvSpPr>
        <p:spPr>
          <a:xfrm>
            <a:off x="-1" y="6808456"/>
            <a:ext cx="6858001" cy="1075485"/>
          </a:xfrm>
          <a:prstGeom prst="rect">
            <a:avLst/>
          </a:prstGeom>
          <a:solidFill>
            <a:srgbClr val="B00000"/>
          </a:solidFill>
          <a:ln w="25400" cap="flat" cmpd="sng" algn="ctr">
            <a:noFill/>
            <a:prstDash val="solid"/>
          </a:ln>
          <a:effectLst/>
        </p:spPr>
        <p:txBody>
          <a:bodyPr lIns="180000" rtlCol="0" anchor="t"/>
          <a:lstStyle/>
          <a:p>
            <a:pPr marL="252000" lvl="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b="1" u="sng" kern="0" dirty="0">
              <a:solidFill>
                <a:srgbClr val="FFFFFF"/>
              </a:solidFill>
            </a:endParaRPr>
          </a:p>
        </p:txBody>
      </p:sp>
      <p:graphicFrame>
        <p:nvGraphicFramePr>
          <p:cNvPr id="35" name="Tabulk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522969"/>
              </p:ext>
            </p:extLst>
          </p:nvPr>
        </p:nvGraphicFramePr>
        <p:xfrm>
          <a:off x="188640" y="6845351"/>
          <a:ext cx="6223509" cy="891612"/>
        </p:xfrm>
        <a:graphic>
          <a:graphicData uri="http://schemas.openxmlformats.org/drawingml/2006/table">
            <a:tbl>
              <a:tblPr/>
              <a:tblGrid>
                <a:gridCol w="4243302"/>
                <a:gridCol w="1980207"/>
              </a:tblGrid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0" dirty="0" smtClean="0">
                          <a:solidFill>
                            <a:schemeClr val="bg1"/>
                          </a:solidFill>
                        </a:rPr>
                        <a:t>COSTS OF REPORTS</a:t>
                      </a:r>
                      <a:endParaRPr lang="en-US" sz="800" kern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108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Price</a:t>
                      </a:r>
                    </a:p>
                    <a:p>
                      <a:pPr algn="ctr" rtl="0" fontAlgn="ctr"/>
                      <a:r>
                        <a:rPr lang="en-US" sz="1000" b="0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[CZK</a:t>
                      </a:r>
                      <a:r>
                        <a:rPr lang="en-US" sz="1000" b="0" i="0" u="none" strike="noStrike" baseline="0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without VAT]</a:t>
                      </a:r>
                      <a:endParaRPr lang="en-US" sz="1000" b="0" i="0" u="none" strike="noStrike" noProof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000" b="0" i="0" u="none" strike="noStrike" kern="1200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Aggregated</a:t>
                      </a:r>
                      <a:r>
                        <a:rPr lang="en-US" sz="1000" b="0" i="0" u="none" strike="noStrike" kern="1200" baseline="0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report</a:t>
                      </a:r>
                      <a:endParaRPr lang="en-US" sz="1000" b="0" i="0" u="none" strike="noStrike" kern="1200" noProof="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000" b="0" i="0" u="none" strike="noStrike" baseline="0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000 CZK</a:t>
                      </a:r>
                      <a:endParaRPr lang="en-US" sz="1000" b="0" i="0" u="none" strike="noStrike" noProof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000" b="0" i="0" u="none" strike="noStrike" kern="1200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en-US" sz="1000" b="0" i="0" u="none" strike="noStrike" kern="1200" baseline="0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report of one product category</a:t>
                      </a:r>
                      <a:endParaRPr lang="en-US" sz="1000" b="0" i="0" u="none" strike="noStrike" kern="1200" noProof="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150 000 CZK</a:t>
                      </a:r>
                      <a:endParaRPr lang="en-US" sz="1000" b="0" i="0" u="none" strike="noStrike" noProof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000" b="0" i="0" u="none" strike="noStrike" kern="1200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 package of</a:t>
                      </a:r>
                      <a:r>
                        <a:rPr lang="en-US" sz="1000" b="0" i="0" u="none" strike="noStrike" kern="1200" baseline="0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Aggregated report + 1 </a:t>
                      </a:r>
                      <a:r>
                        <a:rPr lang="en-US" sz="1000" b="0" i="0" u="none" strike="noStrike" kern="1200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Category report</a:t>
                      </a:r>
                      <a:endParaRPr lang="en-US" sz="1000" b="0" i="0" u="none" strike="noStrike" kern="1200" noProof="0" dirty="0">
                        <a:solidFill>
                          <a:srgbClr val="FFFFF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noProof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200 000 CZK</a:t>
                      </a:r>
                      <a:endParaRPr lang="en-US" sz="1000" b="0" i="0" u="none" strike="noStrike" noProof="0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412" marR="6412" marT="641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8041323"/>
            <a:ext cx="3147676" cy="986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032" y="8014215"/>
            <a:ext cx="3002382" cy="1040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 descr="Pantone ipso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5171" y="8793134"/>
            <a:ext cx="323589" cy="29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8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5184</TotalTime>
  <Words>422</Words>
  <Application>Microsoft Office PowerPoint</Application>
  <PresentationFormat>Předvádění na obrazovce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3" baseType="lpstr">
      <vt:lpstr>1_Motiv systému Office</vt:lpstr>
      <vt:lpstr>List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Kristýna Výletová</dc:creator>
  <cp:lastModifiedBy>marek.pribyl</cp:lastModifiedBy>
  <cp:revision>180</cp:revision>
  <cp:lastPrinted>2015-12-10T20:17:12Z</cp:lastPrinted>
  <dcterms:created xsi:type="dcterms:W3CDTF">2014-05-30T12:42:15Z</dcterms:created>
  <dcterms:modified xsi:type="dcterms:W3CDTF">2015-12-11T13:26:53Z</dcterms:modified>
</cp:coreProperties>
</file>